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EC6F49-B543-46B5-ADBD-2A6D5711A9DA}"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184619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3EC6F49-B543-46B5-ADBD-2A6D5711A9DA}"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2880270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3EC6F49-B543-46B5-ADBD-2A6D5711A9DA}"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2109645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3EC6F49-B543-46B5-ADBD-2A6D5711A9DA}"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FF90-DFFA-485A-9948-7C268A94F52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3232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EC6F49-B543-46B5-ADBD-2A6D5711A9DA}"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1720758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3EC6F49-B543-46B5-ADBD-2A6D5711A9DA}" type="datetimeFigureOut">
              <a:rPr lang="en-US" smtClean="0"/>
              <a:t>1/21/2020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4058920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3EC6F49-B543-46B5-ADBD-2A6D5711A9DA}" type="datetimeFigureOut">
              <a:rPr lang="en-US" smtClean="0"/>
              <a:t>1/21/2020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3305863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EC6F49-B543-46B5-ADBD-2A6D5711A9DA}"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3530212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EC6F49-B543-46B5-ADBD-2A6D5711A9DA}"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3680681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83EC6F49-B543-46B5-ADBD-2A6D5711A9DA}"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628989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EC6F49-B543-46B5-ADBD-2A6D5711A9DA}"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114241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EC6F49-B543-46B5-ADBD-2A6D5711A9DA}"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2326580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EC6F49-B543-46B5-ADBD-2A6D5711A9DA}"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184929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3EC6F49-B543-46B5-ADBD-2A6D5711A9DA}" type="datetimeFigureOut">
              <a:rPr lang="en-US" smtClean="0"/>
              <a:t>1/21/2020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322311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3EC6F49-B543-46B5-ADBD-2A6D5711A9DA}" type="datetimeFigureOut">
              <a:rPr lang="en-US" smtClean="0"/>
              <a:t>1/21/2020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1606899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83EC6F49-B543-46B5-ADBD-2A6D5711A9DA}" type="datetimeFigureOut">
              <a:rPr lang="en-US" smtClean="0"/>
              <a:t>1/21/2020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111844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3EC6F49-B543-46B5-ADBD-2A6D5711A9DA}"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BFF90-DFFA-485A-9948-7C268A94F52D}" type="slidenum">
              <a:rPr lang="en-US" smtClean="0"/>
              <a:t>‹#›</a:t>
            </a:fld>
            <a:endParaRPr lang="en-US"/>
          </a:p>
        </p:txBody>
      </p:sp>
    </p:spTree>
    <p:extLst>
      <p:ext uri="{BB962C8B-B14F-4D97-AF65-F5344CB8AC3E}">
        <p14:creationId xmlns:p14="http://schemas.microsoft.com/office/powerpoint/2010/main" val="2238476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3EC6F49-B543-46B5-ADBD-2A6D5711A9DA}" type="datetimeFigureOut">
              <a:rPr lang="en-US" smtClean="0"/>
              <a:t>1/21/2020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BBBFF90-DFFA-485A-9948-7C268A94F52D}" type="slidenum">
              <a:rPr lang="en-US" smtClean="0"/>
              <a:t>‹#›</a:t>
            </a:fld>
            <a:endParaRPr lang="en-US"/>
          </a:p>
        </p:txBody>
      </p:sp>
    </p:spTree>
    <p:extLst>
      <p:ext uri="{BB962C8B-B14F-4D97-AF65-F5344CB8AC3E}">
        <p14:creationId xmlns:p14="http://schemas.microsoft.com/office/powerpoint/2010/main" val="13141880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38117"/>
            <a:ext cx="8825658" cy="3329581"/>
          </a:xfrm>
        </p:spPr>
        <p:txBody>
          <a:bodyPr/>
          <a:lstStyle/>
          <a:p>
            <a:pPr algn="ctr"/>
            <a:r>
              <a:rPr lang="en-US" sz="11500" dirty="0" smtClean="0">
                <a:solidFill>
                  <a:srgbClr val="FFFF00"/>
                </a:solidFill>
                <a:latin typeface="Times New Roman" panose="02020603050405020304" pitchFamily="18" charset="0"/>
                <a:cs typeface="Times New Roman" panose="02020603050405020304" pitchFamily="18" charset="0"/>
              </a:rPr>
              <a:t>Lecture no. </a:t>
            </a:r>
            <a:r>
              <a:rPr lang="en-US" sz="11500">
                <a:solidFill>
                  <a:srgbClr val="FFFF00"/>
                </a:solidFill>
                <a:latin typeface="Times New Roman" panose="02020603050405020304" pitchFamily="18" charset="0"/>
                <a:cs typeface="Times New Roman" panose="02020603050405020304" pitchFamily="18" charset="0"/>
              </a:rPr>
              <a:t>8</a:t>
            </a:r>
            <a:endParaRPr lang="en-US" sz="11500"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36338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8000" dirty="0" smtClean="0">
                <a:solidFill>
                  <a:srgbClr val="FFFF00"/>
                </a:solidFill>
                <a:latin typeface="Times New Roman" panose="02020603050405020304" pitchFamily="18" charset="0"/>
                <a:cs typeface="Times New Roman" panose="02020603050405020304" pitchFamily="18" charset="0"/>
              </a:rPr>
              <a:t>The Planning Process</a:t>
            </a:r>
            <a:endParaRPr lang="en-US" sz="8000"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9363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48536"/>
          </a:xfrm>
        </p:spPr>
        <p:txBody>
          <a:bodyPr/>
          <a:lstStyle/>
          <a:p>
            <a:pPr algn="ctr"/>
            <a:r>
              <a:rPr lang="en-US" sz="5400" dirty="0" smtClean="0">
                <a:solidFill>
                  <a:srgbClr val="FFFF00"/>
                </a:solidFill>
                <a:latin typeface="Times New Roman" panose="02020603050405020304" pitchFamily="18" charset="0"/>
                <a:cs typeface="Times New Roman" panose="02020603050405020304" pitchFamily="18" charset="0"/>
              </a:rPr>
              <a:t>Planning Process</a:t>
            </a:r>
            <a:endParaRPr lang="en-US" sz="54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7217" y="1501254"/>
            <a:ext cx="10134640" cy="4517409"/>
          </a:xfrm>
        </p:spPr>
        <p:txBody>
          <a:bodyPr>
            <a:noAutofit/>
          </a:bodyPr>
          <a:lstStyle/>
          <a:p>
            <a:pPr marL="0" indent="0" algn="just">
              <a:buNone/>
            </a:pPr>
            <a:r>
              <a:rPr lang="en-US" sz="2800" b="1" dirty="0" smtClean="0">
                <a:solidFill>
                  <a:srgbClr val="FFFF00"/>
                </a:solidFill>
                <a:latin typeface="Times New Roman" panose="02020603050405020304" pitchFamily="18" charset="0"/>
                <a:cs typeface="Times New Roman" panose="02020603050405020304" pitchFamily="18" charset="0"/>
              </a:rPr>
              <a:t>1. Identification and Definition of Problem</a:t>
            </a:r>
          </a:p>
          <a:p>
            <a:pPr marL="0" indent="0" algn="just">
              <a:buNone/>
            </a:pPr>
            <a:r>
              <a:rPr lang="en-US" sz="2800" b="1" dirty="0" smtClean="0">
                <a:solidFill>
                  <a:srgbClr val="FFFF00"/>
                </a:solidFill>
                <a:latin typeface="Times New Roman" panose="02020603050405020304" pitchFamily="18" charset="0"/>
                <a:cs typeface="Times New Roman" panose="02020603050405020304" pitchFamily="18" charset="0"/>
              </a:rPr>
              <a:t>2. Defining the Objectives</a:t>
            </a:r>
          </a:p>
          <a:p>
            <a:pPr marL="0" indent="0" algn="just">
              <a:buNone/>
            </a:pPr>
            <a:r>
              <a:rPr lang="en-US" sz="2800" dirty="0">
                <a:latin typeface="Times New Roman" panose="02020603050405020304" pitchFamily="18" charset="0"/>
                <a:cs typeface="Times New Roman" panose="02020603050405020304" pitchFamily="18" charset="0"/>
              </a:rPr>
              <a:t>To regulate growth , to nullify the bad effects of past growth, to improve the transportation facilities, to optimize the resources utilization, to balance population and economic activities, to promote social integration among different categories, to promote a convenient comfortable, beautiful and healthy environment</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algn="just">
              <a:buNone/>
            </a:pPr>
            <a:r>
              <a:rPr lang="en-US" sz="2800" b="1" dirty="0" smtClean="0">
                <a:solidFill>
                  <a:srgbClr val="FFFF00"/>
                </a:solidFill>
                <a:latin typeface="Times New Roman" panose="02020603050405020304" pitchFamily="18" charset="0"/>
                <a:cs typeface="Times New Roman" panose="02020603050405020304" pitchFamily="18" charset="0"/>
              </a:rPr>
              <a:t>3. Data Collection (Studies &amp; Surveys)</a:t>
            </a:r>
          </a:p>
          <a:p>
            <a:pPr marL="0" indent="0" algn="just">
              <a:buNone/>
            </a:pPr>
            <a:r>
              <a:rPr lang="en-US" sz="2800" dirty="0">
                <a:latin typeface="Times New Roman" panose="02020603050405020304" pitchFamily="18" charset="0"/>
                <a:cs typeface="Times New Roman" panose="02020603050405020304" pitchFamily="18" charset="0"/>
              </a:rPr>
              <a:t>Identification of trend and direction of growth, Traffic survey, Study on demography, Climate, Resources and other </a:t>
            </a:r>
            <a:r>
              <a:rPr lang="en-US" sz="2800" dirty="0" smtClean="0">
                <a:latin typeface="Times New Roman" panose="02020603050405020304" pitchFamily="18" charset="0"/>
                <a:cs typeface="Times New Roman" panose="02020603050405020304" pitchFamily="18" charset="0"/>
              </a:rPr>
              <a:t>potentials.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206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1300" y="1343235"/>
            <a:ext cx="9582885" cy="4798258"/>
          </a:xfrm>
        </p:spPr>
        <p:txBody>
          <a:bodyPr>
            <a:normAutofit lnSpcReduction="10000"/>
          </a:bodyPr>
          <a:lstStyle/>
          <a:p>
            <a:pPr marL="0" indent="0" algn="just">
              <a:buNone/>
            </a:pPr>
            <a:r>
              <a:rPr lang="en-US" sz="2800" b="1" dirty="0" smtClean="0">
                <a:solidFill>
                  <a:srgbClr val="FFFF00"/>
                </a:solidFill>
                <a:latin typeface="Times New Roman" panose="02020603050405020304" pitchFamily="18" charset="0"/>
                <a:cs typeface="Times New Roman" panose="02020603050405020304" pitchFamily="18" charset="0"/>
              </a:rPr>
              <a:t>4. Data Analysis</a:t>
            </a:r>
          </a:p>
          <a:p>
            <a:pPr marL="0" indent="0" algn="just">
              <a:buNone/>
            </a:pPr>
            <a:r>
              <a:rPr lang="en-US" sz="2800" dirty="0">
                <a:latin typeface="Times New Roman" panose="02020603050405020304" pitchFamily="18" charset="0"/>
                <a:cs typeface="Times New Roman" panose="02020603050405020304" pitchFamily="18" charset="0"/>
              </a:rPr>
              <a:t>In the form of study maps, graphs, charts, </a:t>
            </a:r>
            <a:r>
              <a:rPr lang="en-US" sz="2800" dirty="0" smtClean="0">
                <a:latin typeface="Times New Roman" panose="02020603050405020304" pitchFamily="18" charset="0"/>
                <a:cs typeface="Times New Roman" panose="02020603050405020304" pitchFamily="18" charset="0"/>
              </a:rPr>
              <a:t>etc. </a:t>
            </a:r>
            <a:r>
              <a:rPr lang="en-US" sz="2800" dirty="0">
                <a:latin typeface="Times New Roman" panose="02020603050405020304" pitchFamily="18" charset="0"/>
                <a:cs typeface="Times New Roman" panose="02020603050405020304" pitchFamily="18" charset="0"/>
              </a:rPr>
              <a:t>and long term &amp; short term objectives are </a:t>
            </a:r>
            <a:r>
              <a:rPr lang="en-US" sz="2800" dirty="0" smtClean="0">
                <a:latin typeface="Times New Roman" panose="02020603050405020304" pitchFamily="18" charset="0"/>
                <a:cs typeface="Times New Roman" panose="02020603050405020304" pitchFamily="18" charset="0"/>
              </a:rPr>
              <a:t>identified.</a:t>
            </a:r>
          </a:p>
          <a:p>
            <a:pPr marL="0" indent="0" algn="just">
              <a:buNone/>
            </a:pPr>
            <a:r>
              <a:rPr lang="en-US" sz="2800" b="1" dirty="0" smtClean="0">
                <a:solidFill>
                  <a:srgbClr val="FFFF00"/>
                </a:solidFill>
                <a:latin typeface="Times New Roman" panose="02020603050405020304" pitchFamily="18" charset="0"/>
                <a:cs typeface="Times New Roman" panose="02020603050405020304" pitchFamily="18" charset="0"/>
              </a:rPr>
              <a:t>5. Forecasting</a:t>
            </a:r>
          </a:p>
          <a:p>
            <a:pPr marL="0" indent="0" algn="just">
              <a:buNone/>
            </a:pPr>
            <a:r>
              <a:rPr lang="en-US" sz="2800" dirty="0">
                <a:latin typeface="Times New Roman" panose="02020603050405020304" pitchFamily="18" charset="0"/>
                <a:cs typeface="Times New Roman" panose="02020603050405020304" pitchFamily="18" charset="0"/>
              </a:rPr>
              <a:t>Demographic projection &amp; forecasting based on migration, employment, </a:t>
            </a:r>
            <a:r>
              <a:rPr lang="en-US" sz="2800" dirty="0" smtClean="0">
                <a:latin typeface="Times New Roman" panose="02020603050405020304" pitchFamily="18" charset="0"/>
                <a:cs typeface="Times New Roman" panose="02020603050405020304" pitchFamily="18" charset="0"/>
              </a:rPr>
              <a:t>industrialization </a:t>
            </a:r>
            <a:r>
              <a:rPr lang="en-US" sz="2800" dirty="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urbanization.</a:t>
            </a:r>
          </a:p>
          <a:p>
            <a:pPr marL="0" indent="0" algn="just">
              <a:buNone/>
            </a:pPr>
            <a:r>
              <a:rPr lang="en-US" sz="2800" b="1" dirty="0" smtClean="0">
                <a:solidFill>
                  <a:srgbClr val="FFFF00"/>
                </a:solidFill>
                <a:latin typeface="Times New Roman" panose="02020603050405020304" pitchFamily="18" charset="0"/>
                <a:cs typeface="Times New Roman" panose="02020603050405020304" pitchFamily="18" charset="0"/>
              </a:rPr>
              <a:t>6. Design</a:t>
            </a:r>
          </a:p>
          <a:p>
            <a:pPr marL="0" indent="0" algn="just">
              <a:buNone/>
            </a:pPr>
            <a:r>
              <a:rPr lang="en-US" sz="2800" dirty="0">
                <a:latin typeface="Times New Roman" panose="02020603050405020304" pitchFamily="18" charset="0"/>
                <a:cs typeface="Times New Roman" panose="02020603050405020304" pitchFamily="18" charset="0"/>
              </a:rPr>
              <a:t>Preparation of development plans, formulation of zones, alteration to the existing zoning regulations, widening of roads </a:t>
            </a:r>
            <a:r>
              <a:rPr lang="en-US" sz="2800" dirty="0" smtClean="0">
                <a:latin typeface="Times New Roman" panose="02020603050405020304" pitchFamily="18" charset="0"/>
                <a:cs typeface="Times New Roman" panose="02020603050405020304" pitchFamily="18" charset="0"/>
              </a:rPr>
              <a:t>etc.</a:t>
            </a:r>
            <a:endParaRPr lang="en-US" sz="2800"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4798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408" y="1323834"/>
            <a:ext cx="9930902" cy="4572000"/>
          </a:xfrm>
        </p:spPr>
        <p:txBody>
          <a:bodyPr>
            <a:noAutofit/>
          </a:bodyPr>
          <a:lstStyle/>
          <a:p>
            <a:pPr marL="0" indent="0" algn="just">
              <a:buNone/>
            </a:pPr>
            <a:r>
              <a:rPr lang="en-US" sz="2800" b="1" dirty="0" smtClean="0">
                <a:solidFill>
                  <a:srgbClr val="FFFF00"/>
                </a:solidFill>
                <a:latin typeface="Times New Roman" panose="02020603050405020304" pitchFamily="18" charset="0"/>
                <a:cs typeface="Times New Roman" panose="02020603050405020304" pitchFamily="18" charset="0"/>
              </a:rPr>
              <a:t>7. Fixing the priorities</a:t>
            </a:r>
          </a:p>
          <a:p>
            <a:pPr marL="0" indent="0" algn="just">
              <a:buNone/>
            </a:pPr>
            <a:r>
              <a:rPr lang="en-US" sz="2800" dirty="0" smtClean="0">
                <a:latin typeface="Times New Roman" panose="02020603050405020304" pitchFamily="18" charset="0"/>
                <a:cs typeface="Times New Roman" panose="02020603050405020304" pitchFamily="18" charset="0"/>
              </a:rPr>
              <a:t>Identification </a:t>
            </a:r>
            <a:r>
              <a:rPr lang="en-US" sz="2800" dirty="0">
                <a:latin typeface="Times New Roman" panose="02020603050405020304" pitchFamily="18" charset="0"/>
                <a:cs typeface="Times New Roman" panose="02020603050405020304" pitchFamily="18" charset="0"/>
              </a:rPr>
              <a:t>of priorities based on the need, importance and </a:t>
            </a:r>
            <a:r>
              <a:rPr lang="en-US" sz="2800" dirty="0" smtClean="0">
                <a:latin typeface="Times New Roman" panose="02020603050405020304" pitchFamily="18" charset="0"/>
                <a:cs typeface="Times New Roman" panose="02020603050405020304" pitchFamily="18" charset="0"/>
              </a:rPr>
              <a:t>urgency.</a:t>
            </a:r>
          </a:p>
          <a:p>
            <a:pPr marL="0" indent="0" algn="just">
              <a:buNone/>
            </a:pPr>
            <a:r>
              <a:rPr lang="en-US" sz="2800" b="1" dirty="0" smtClean="0">
                <a:solidFill>
                  <a:srgbClr val="FFFF00"/>
                </a:solidFill>
                <a:latin typeface="Times New Roman" panose="02020603050405020304" pitchFamily="18" charset="0"/>
                <a:cs typeface="Times New Roman" panose="02020603050405020304" pitchFamily="18" charset="0"/>
              </a:rPr>
              <a:t>8. Implementation</a:t>
            </a:r>
          </a:p>
          <a:p>
            <a:pPr marL="0" indent="0" algn="just">
              <a:buNone/>
            </a:pPr>
            <a:r>
              <a:rPr lang="en-US" sz="2800" dirty="0">
                <a:latin typeface="Times New Roman" panose="02020603050405020304" pitchFamily="18" charset="0"/>
                <a:cs typeface="Times New Roman" panose="02020603050405020304" pitchFamily="18" charset="0"/>
              </a:rPr>
              <a:t>Implementation by the suitable authorities , within time &amp; must satisfy all the required </a:t>
            </a:r>
            <a:r>
              <a:rPr lang="en-US" sz="2800" dirty="0" smtClean="0">
                <a:latin typeface="Times New Roman" panose="02020603050405020304" pitchFamily="18" charset="0"/>
                <a:cs typeface="Times New Roman" panose="02020603050405020304" pitchFamily="18" charset="0"/>
              </a:rPr>
              <a:t>obligations.</a:t>
            </a:r>
          </a:p>
          <a:p>
            <a:pPr marL="0" indent="0" algn="just">
              <a:buNone/>
            </a:pPr>
            <a:r>
              <a:rPr lang="en-US" sz="2800" b="1" dirty="0" smtClean="0">
                <a:solidFill>
                  <a:srgbClr val="FFFF00"/>
                </a:solidFill>
                <a:latin typeface="Times New Roman" panose="02020603050405020304" pitchFamily="18" charset="0"/>
                <a:cs typeface="Times New Roman" panose="02020603050405020304" pitchFamily="18" charset="0"/>
              </a:rPr>
              <a:t>9. Review, Evaluation &amp; Feedback</a:t>
            </a:r>
          </a:p>
          <a:p>
            <a:pPr marL="0" indent="0" algn="just">
              <a:buNone/>
            </a:pPr>
            <a:r>
              <a:rPr lang="en-US" sz="2800" dirty="0">
                <a:latin typeface="Times New Roman" panose="02020603050405020304" pitchFamily="18" charset="0"/>
                <a:cs typeface="Times New Roman" panose="02020603050405020304" pitchFamily="18" charset="0"/>
              </a:rPr>
              <a:t>Monitoring by periodical inspections, feedbacks&amp; review reports.</a:t>
            </a:r>
          </a:p>
        </p:txBody>
      </p:sp>
    </p:spTree>
    <p:extLst>
      <p:ext uri="{BB962C8B-B14F-4D97-AF65-F5344CB8AC3E}">
        <p14:creationId xmlns:p14="http://schemas.microsoft.com/office/powerpoint/2010/main" val="29431461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TotalTime>
  <Words>224</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Times New Roman</vt:lpstr>
      <vt:lpstr>Wingdings 3</vt:lpstr>
      <vt:lpstr>Ion</vt:lpstr>
      <vt:lpstr>Lecture no. 8</vt:lpstr>
      <vt:lpstr>The Planning Process</vt:lpstr>
      <vt:lpstr>Planning Process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 10</dc:title>
  <dc:creator>Home</dc:creator>
  <cp:lastModifiedBy>User</cp:lastModifiedBy>
  <cp:revision>3</cp:revision>
  <dcterms:created xsi:type="dcterms:W3CDTF">2017-10-01T06:23:12Z</dcterms:created>
  <dcterms:modified xsi:type="dcterms:W3CDTF">2020-01-21T05:21:13Z</dcterms:modified>
</cp:coreProperties>
</file>